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5"/>
  </p:notesMasterIdLst>
  <p:sldIdLst>
    <p:sldId id="885" r:id="rId3"/>
    <p:sldId id="340" r:id="rId4"/>
    <p:sldId id="326" r:id="rId5"/>
    <p:sldId id="545" r:id="rId6"/>
    <p:sldId id="811" r:id="rId7"/>
    <p:sldId id="473" r:id="rId8"/>
    <p:sldId id="716" r:id="rId9"/>
    <p:sldId id="717" r:id="rId10"/>
    <p:sldId id="718" r:id="rId11"/>
    <p:sldId id="719" r:id="rId12"/>
    <p:sldId id="720" r:id="rId13"/>
    <p:sldId id="722" r:id="rId14"/>
    <p:sldId id="864" r:id="rId15"/>
    <p:sldId id="865" r:id="rId16"/>
    <p:sldId id="866" r:id="rId17"/>
    <p:sldId id="867" r:id="rId18"/>
    <p:sldId id="870" r:id="rId19"/>
    <p:sldId id="873" r:id="rId20"/>
    <p:sldId id="727" r:id="rId21"/>
    <p:sldId id="828" r:id="rId22"/>
    <p:sldId id="819" r:id="rId23"/>
    <p:sldId id="643" r:id="rId24"/>
    <p:sldId id="741" r:id="rId25"/>
    <p:sldId id="742" r:id="rId26"/>
    <p:sldId id="743" r:id="rId27"/>
    <p:sldId id="744" r:id="rId28"/>
    <p:sldId id="835" r:id="rId29"/>
    <p:sldId id="836" r:id="rId30"/>
    <p:sldId id="837" r:id="rId31"/>
    <p:sldId id="838" r:id="rId32"/>
    <p:sldId id="771" r:id="rId33"/>
    <p:sldId id="773" r:id="rId34"/>
    <p:sldId id="774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776" r:id="rId45"/>
    <p:sldId id="656" r:id="rId46"/>
    <p:sldId id="777" r:id="rId47"/>
    <p:sldId id="783" r:id="rId48"/>
    <p:sldId id="781" r:id="rId49"/>
    <p:sldId id="782" r:id="rId50"/>
    <p:sldId id="786" r:id="rId51"/>
    <p:sldId id="886" r:id="rId52"/>
    <p:sldId id="887" r:id="rId53"/>
    <p:sldId id="789" r:id="rId54"/>
    <p:sldId id="890" r:id="rId55"/>
    <p:sldId id="891" r:id="rId56"/>
    <p:sldId id="889" r:id="rId57"/>
    <p:sldId id="795" r:id="rId58"/>
    <p:sldId id="796" r:id="rId59"/>
    <p:sldId id="797" r:id="rId60"/>
    <p:sldId id="799" r:id="rId61"/>
    <p:sldId id="874" r:id="rId62"/>
    <p:sldId id="875" r:id="rId63"/>
    <p:sldId id="504" r:id="rId64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0" autoAdjust="0"/>
    <p:restoredTop sz="91655" autoAdjust="0"/>
  </p:normalViewPr>
  <p:slideViewPr>
    <p:cSldViewPr>
      <p:cViewPr>
        <p:scale>
          <a:sx n="100" d="100"/>
          <a:sy n="100" d="100"/>
        </p:scale>
        <p:origin x="-186" y="-13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4/4/2015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 Helpful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PFDinTextCompPro-Italic"/>
                <a:cs typeface="PFDinTextCompPro-Italic"/>
              </a:rPr>
              <a:t>Not all clustering algorithms separate the data set into mutually exclusive partitions (e.g., Agglomerative Hierarchical Clustering).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Most general technique, good place to start (div behavior is always possible in a greedy scheme)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 (in this case, should sample data),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Dealing with outliers in clustering is another topic (remove, don’t remove, detection)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Results should be pretty consistent for various choices of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4 or 5 steps is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these are unsupervised validation metrics (don’t depend on external info)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There is a duality between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unsup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validation metrics &amp; objective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funcs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Sum of inter-cluster distances to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centriod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Distance between centroids in different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In general, want cohesion to be low &amp; separation to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SC is calculated for each point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SC is calculated for each point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SC is calculated for each point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(in k-means, this is pathological…overlapping clusters means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are not assigned to nearest centroids!)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Similar is a loaded word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 will tighten up the concept of similarity when we discuss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Cluster ANALYSIS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71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</p:txBody>
      </p:sp>
    </p:spTree>
    <p:extLst>
      <p:ext uri="{BB962C8B-B14F-4D97-AF65-F5344CB8AC3E}">
        <p14:creationId xmlns:p14="http://schemas.microsoft.com/office/powerpoint/2010/main" val="102470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The goal is to extract and enhance the natural structure of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data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21441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can be useful in a wide variety of domains, including genetics, consumer internet and business.</a:t>
            </a:r>
          </a:p>
        </p:txBody>
      </p:sp>
    </p:spTree>
    <p:extLst>
      <p:ext uri="{BB962C8B-B14F-4D97-AF65-F5344CB8AC3E}">
        <p14:creationId xmlns:p14="http://schemas.microsoft.com/office/powerpoint/2010/main" val="204569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</a:t>
            </a:r>
            <a:r>
              <a:rPr lang="en-US" sz="3000" b="1" dirty="0">
                <a:latin typeface="PFDinTextCompPro-Italic"/>
                <a:cs typeface="PFDinTextCompPro-Italic"/>
              </a:rPr>
              <a:t>genetics</a:t>
            </a:r>
            <a:r>
              <a:rPr lang="en-US" sz="3000" dirty="0">
                <a:latin typeface="PFDinTextCompPro-Italic"/>
                <a:cs typeface="PFDinTextCompPro-Italic"/>
              </a:rPr>
              <a:t>, consumer internet and business.</a:t>
            </a:r>
          </a:p>
        </p:txBody>
      </p:sp>
      <p:pic>
        <p:nvPicPr>
          <p:cNvPr id="10242" name="Picture 2" descr="http://upload.wikimedia.org/wikipedia/commons/a/a1/Rosenberg_1048people_993mar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92211" y="384907"/>
            <a:ext cx="2635145" cy="644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3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</a:t>
            </a:r>
            <a:r>
              <a:rPr lang="en-US" sz="3000" b="1" dirty="0">
                <a:latin typeface="PFDinTextCompPro-Italic"/>
                <a:cs typeface="PFDinTextCompPro-Italic"/>
              </a:rPr>
              <a:t>consumer internet </a:t>
            </a:r>
            <a:r>
              <a:rPr lang="en-US" sz="3000" dirty="0">
                <a:latin typeface="PFDinTextCompPro-Italic"/>
                <a:cs typeface="PFDinTextCompPro-Italic"/>
              </a:rPr>
              <a:t>and business.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11891" r="5941" b="6163"/>
          <a:stretch/>
        </p:blipFill>
        <p:spPr bwMode="auto">
          <a:xfrm>
            <a:off x="566737" y="2405863"/>
            <a:ext cx="3961416" cy="24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9" t="12405" b="10675"/>
          <a:stretch/>
        </p:blipFill>
        <p:spPr bwMode="auto">
          <a:xfrm>
            <a:off x="4757737" y="2405863"/>
            <a:ext cx="3963336" cy="23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6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consumer internet and </a:t>
            </a:r>
            <a:r>
              <a:rPr lang="en-US" sz="3000" b="1" dirty="0">
                <a:latin typeface="PFDinTextCompPro-Italic"/>
                <a:cs typeface="PFDinTextCompPro-Italic"/>
              </a:rPr>
              <a:t>business</a:t>
            </a:r>
            <a:r>
              <a:rPr lang="en-US" sz="3000" dirty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1266" name="Picture 2" descr="http://i.huffpost.com/gen/1563531/thumbs/o-GROCERY-STORE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32" y="2155846"/>
            <a:ext cx="5518105" cy="275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3857" y="4942701"/>
            <a:ext cx="42545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http://i.huffpost.com/gen/1563531/thumbs/o-GROCERY-STORE-facebook.jpg</a:t>
            </a:r>
          </a:p>
        </p:txBody>
      </p:sp>
    </p:spTree>
    <p:extLst>
      <p:ext uri="{BB962C8B-B14F-4D97-AF65-F5344CB8AC3E}">
        <p14:creationId xmlns:p14="http://schemas.microsoft.com/office/powerpoint/2010/main" val="14617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many kinds of clustering procedures. For our class, we will be focusing on K-means clustering, which is one of the most popular clustering algorithms.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an iterative </a:t>
            </a:r>
            <a:r>
              <a:rPr lang="en-US" sz="3000" dirty="0">
                <a:latin typeface="PFDinTextCompPro-Italic"/>
                <a:cs typeface="PFDinTextCompPro-Italic"/>
              </a:rPr>
              <a:t>method that partitions a data set into k clusters</a:t>
            </a:r>
            <a:r>
              <a:rPr lang="en-US" sz="3000" dirty="0" smtClean="0">
                <a:latin typeface="PFDinTextCompPro-Italic"/>
                <a:cs typeface="PFDinTextCompPro-Italic"/>
              </a:rPr>
              <a:t>. 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015323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cluster analysis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	The K-means Algorithm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	Choosing K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	Example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the algorithm work?</a:t>
            </a:r>
          </a:p>
        </p:txBody>
      </p:sp>
    </p:spTree>
    <p:extLst>
      <p:ext uri="{BB962C8B-B14F-4D97-AF65-F5344CB8AC3E}">
        <p14:creationId xmlns:p14="http://schemas.microsoft.com/office/powerpoint/2010/main" val="2871051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</p:spTree>
    <p:extLst>
      <p:ext uri="{BB962C8B-B14F-4D97-AF65-F5344CB8AC3E}">
        <p14:creationId xmlns:p14="http://schemas.microsoft.com/office/powerpoint/2010/main" val="59462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Step 1 – Choosing 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  <a:endParaRPr lang="en-US" sz="30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2421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initial centroids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-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randomly (but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may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yield divergent behavior)</a:t>
            </a:r>
            <a:endParaRPr lang="en-US" sz="30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- randomly (but may yield divergent behavior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- perform alternative clustering task, use resulting centroids as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initial k-means centroids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- randomly (but may yield divergent behavior)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- perform alternative clustering task, use resulting centroids as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	initial k-means centroids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- start with global centroid, choose point at max distance, repeat 	(but might select outlier)</a:t>
            </a:r>
          </a:p>
        </p:txBody>
      </p:sp>
    </p:spTree>
    <p:extLst>
      <p:ext uri="{BB962C8B-B14F-4D97-AF65-F5344CB8AC3E}">
        <p14:creationId xmlns:p14="http://schemas.microsoft.com/office/powerpoint/2010/main" val="2694166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</p:txBody>
      </p:sp>
    </p:spTree>
    <p:extLst>
      <p:ext uri="{BB962C8B-B14F-4D97-AF65-F5344CB8AC3E}">
        <p14:creationId xmlns:p14="http://schemas.microsoft.com/office/powerpoint/2010/main" val="3452491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</a:t>
            </a:r>
            <a:r>
              <a:rPr lang="en-US" sz="3000" dirty="0">
                <a:latin typeface="PFDinTextCompPro-Italic"/>
                <a:cs typeface="PFDinTextCompPro-Italic"/>
              </a:rPr>
              <a:t>How do you determine which centroid a given point </a:t>
            </a:r>
            <a:r>
              <a:rPr lang="en-US" sz="3000" dirty="0" smtClean="0">
                <a:latin typeface="PFDinTextCompPro-Italic"/>
                <a:cs typeface="PFDinTextCompPro-Italic"/>
              </a:rPr>
              <a:t>is most </a:t>
            </a:r>
            <a:r>
              <a:rPr lang="en-US" sz="3000" dirty="0">
                <a:latin typeface="PFDinTextCompPro-Italic"/>
                <a:cs typeface="PFDinTextCompPro-Italic"/>
              </a:rPr>
              <a:t>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cluster analysis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66884"/>
              </p:ext>
            </p:extLst>
          </p:nvPr>
        </p:nvGraphicFramePr>
        <p:xfrm>
          <a:off x="2411651" y="4000500"/>
          <a:ext cx="4185761" cy="80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4" imgW="1752480" imgH="342720" progId="Equation.3">
                  <p:embed/>
                </p:oleObj>
              </mc:Choice>
              <mc:Fallback>
                <p:oleObj name="Equation" r:id="rId4" imgW="17524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651" y="4000500"/>
                        <a:ext cx="4185761" cy="806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– </a:t>
            </a:r>
            <a:r>
              <a:rPr lang="en-US" dirty="0" err="1" smtClean="0"/>
              <a:t>Recomputing</a:t>
            </a:r>
            <a:r>
              <a:rPr lang="en-US" dirty="0" smtClean="0"/>
              <a:t> the Center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we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recompute</a:t>
            </a:r>
            <a:r>
              <a:rPr lang="en-US" sz="3000" dirty="0" smtClean="0">
                <a:latin typeface="PFDinTextCompPro-Italic"/>
                <a:cs typeface="PFDinTextCompPro-Italic"/>
              </a:rPr>
              <a:t> the positions of the centers at each iteration of the algorithm?</a:t>
            </a:r>
          </a:p>
          <a:p>
            <a:pPr algn="l"/>
            <a:endParaRPr lang="en-US" sz="12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calculating the centroid (i.e., the geometric center)</a:t>
            </a:r>
          </a:p>
        </p:txBody>
      </p:sp>
    </p:spTree>
    <p:extLst>
      <p:ext uri="{BB962C8B-B14F-4D97-AF65-F5344CB8AC3E}">
        <p14:creationId xmlns:p14="http://schemas.microsoft.com/office/powerpoint/2010/main" val="243670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</p:txBody>
      </p:sp>
    </p:spTree>
    <p:extLst>
      <p:ext uri="{BB962C8B-B14F-4D97-AF65-F5344CB8AC3E}">
        <p14:creationId xmlns:p14="http://schemas.microsoft.com/office/powerpoint/2010/main" val="11967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Stopping criteria can be based on the centroids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positions change by no more than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r>
              <a:rPr lang="en-US" sz="3000" dirty="0" smtClean="0">
                <a:latin typeface="PFDinTextCompPro-Italic"/>
                <a:cs typeface="PFDinTextCompPro-Italic"/>
              </a:rPr>
              <a:t>) or on the points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no more than </a:t>
            </a:r>
            <a:r>
              <a:rPr lang="en-US" sz="2500" i="1" dirty="0" smtClean="0">
                <a:latin typeface="+mn-lt"/>
                <a:cs typeface="PFDinTextCompPro-Italic"/>
              </a:rPr>
              <a:t>x%</a:t>
            </a:r>
            <a:r>
              <a:rPr lang="en-US" sz="3000" dirty="0" smtClean="0">
                <a:latin typeface="PFDinTextCompPro-Italic"/>
                <a:cs typeface="PFDinTextCompPro-Italic"/>
              </a:rPr>
              <a:t> change clusters between iterations).</a:t>
            </a:r>
          </a:p>
        </p:txBody>
      </p:sp>
    </p:spTree>
    <p:extLst>
      <p:ext uri="{BB962C8B-B14F-4D97-AF65-F5344CB8AC3E}">
        <p14:creationId xmlns:p14="http://schemas.microsoft.com/office/powerpoint/2010/main" val="4016500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Flowchart: Connector 32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lowchart: Connector 33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Flowchart: Connector 34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Flowchart: Connector 35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5761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lowchart: Connector 3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4" name="Flowchart: Connector 43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Flowchart: Connector 45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49" name="Straight Connector 48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52" name="Straight Connector 51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55" name="Straight Connector 54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8" name="TextBox 67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1344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8718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b="1" dirty="0">
                <a:latin typeface="PFDinTextCompPro-Italic"/>
                <a:cs typeface="PFDinTextCompPro-Italic"/>
              </a:rPr>
              <a:t>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5946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872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137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991261"/>
            <a:ext cx="74268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	</a:t>
            </a:r>
            <a:r>
              <a:rPr lang="en-US" sz="4000" dirty="0" smtClean="0">
                <a:latin typeface="PFDinTextCompPro-Italic"/>
                <a:cs typeface="PFDinTextCompPro-Italic"/>
              </a:rPr>
              <a:t>???		          ???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i="1" dirty="0">
                <a:latin typeface="PFDinTextCompPro-Italic"/>
                <a:cs typeface="PFDinTextCompPro-Italic"/>
              </a:rPr>
              <a:t>	     	</a:t>
            </a:r>
            <a:r>
              <a:rPr lang="en-US" sz="4000" dirty="0">
                <a:latin typeface="PFDinTextCompPro-Italic"/>
                <a:cs typeface="PFDinTextCompPro-Italic"/>
              </a:rPr>
              <a:t>???		          ???</a:t>
            </a:r>
            <a:endParaRPr lang="en-US" sz="4000" i="1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6108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50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7" name="Straight Connector 36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6967537" y="3390900"/>
            <a:ext cx="11509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8348477" y="3192954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8333638" y="2905000"/>
            <a:ext cx="30078" cy="861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8129376" y="3078584"/>
            <a:ext cx="75570" cy="3626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268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7727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Cluster validation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73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</p:txBody>
      </p:sp>
    </p:spTree>
    <p:extLst>
      <p:ext uri="{BB962C8B-B14F-4D97-AF65-F5344CB8AC3E}">
        <p14:creationId xmlns:p14="http://schemas.microsoft.com/office/powerpoint/2010/main" val="225372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two validation metrics useful for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clustering, </a:t>
            </a:r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44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790700"/>
            <a:ext cx="3594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between clusters.</a:t>
            </a:r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790700"/>
            <a:ext cx="35941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3822700"/>
            <a:ext cx="363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63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" y="1191808"/>
            <a:ext cx="7396163" cy="3329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337" y="4838700"/>
            <a:ext cx="3198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http://www-</a:t>
            </a:r>
            <a:r>
              <a:rPr lang="en-US" sz="800" i="1" dirty="0" err="1">
                <a:latin typeface="+mn-lt"/>
              </a:rPr>
              <a:t>users.cs.umn.edu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kumar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dmbook</a:t>
            </a:r>
            <a:r>
              <a:rPr lang="en-US" sz="800" i="1" dirty="0">
                <a:latin typeface="+mn-lt"/>
              </a:rPr>
              <a:t>/ch8.pdf</a:t>
            </a:r>
          </a:p>
        </p:txBody>
      </p:sp>
    </p:spTree>
    <p:extLst>
      <p:ext uri="{BB962C8B-B14F-4D97-AF65-F5344CB8AC3E}">
        <p14:creationId xmlns:p14="http://schemas.microsoft.com/office/powerpoint/2010/main" val="3609713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silhouette coefficient</a:t>
            </a:r>
            <a:r>
              <a:rPr lang="en-US" sz="3000" dirty="0" smtClean="0">
                <a:latin typeface="PFDinTextCompPro-Italic"/>
                <a:cs typeface="PFDinTextCompPro-Italic"/>
              </a:rPr>
              <a:t>. For a single point, this is given by: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</a:t>
            </a:r>
            <a:r>
              <a:rPr lang="en-US" sz="3000" dirty="0">
                <a:latin typeface="PFDinTextCompPro-Italic"/>
                <a:cs typeface="PFDinTextCompPro-Italic"/>
              </a:rPr>
              <a:t>= The mean distance between a sample and all other points in the same class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1600" dirty="0" smtClean="0">
                <a:latin typeface="PFDinTextCompPro-Italic"/>
                <a:cs typeface="PFDinTextCompPro-Italic"/>
              </a:rPr>
              <a:t>Source: </a:t>
            </a:r>
            <a:r>
              <a:rPr lang="en-US" sz="1600" dirty="0" err="1" smtClean="0">
                <a:latin typeface="PFDinTextCompPro-Italic"/>
                <a:cs typeface="PFDinTextCompPro-Italic"/>
              </a:rPr>
              <a:t>scikit</a:t>
            </a:r>
            <a:r>
              <a:rPr lang="en-US" sz="1600" dirty="0" smtClean="0">
                <a:latin typeface="PFDinTextCompPro-Italic"/>
                <a:cs typeface="PFDinTextCompPro-Italic"/>
              </a:rPr>
              <a:t> learn</a:t>
            </a:r>
            <a:endParaRPr lang="en-US" sz="1600" dirty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114226"/>
              </p:ext>
            </p:extLst>
          </p:nvPr>
        </p:nvGraphicFramePr>
        <p:xfrm>
          <a:off x="3233737" y="2324100"/>
          <a:ext cx="236696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4" imgW="990360" imgH="419040" progId="Equation.3">
                  <p:embed/>
                </p:oleObj>
              </mc:Choice>
              <mc:Fallback>
                <p:oleObj name="Equation" r:id="rId4" imgW="99036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7" y="2324100"/>
                        <a:ext cx="2366962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 flipH="1">
            <a:off x="5214937" y="2400300"/>
            <a:ext cx="685800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2576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Logistic regression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991261"/>
            <a:ext cx="78515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3000" dirty="0" smtClean="0">
                <a:latin typeface="PFDinTextCompPro-Italic"/>
                <a:cs typeface="PFDinTextCompPro-Italic"/>
              </a:rPr>
              <a:t>regression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	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classification</a:t>
            </a:r>
            <a:endParaRPr lang="en-US" sz="3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clustering</a:t>
            </a:r>
            <a:endParaRPr lang="en-US" sz="3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24" y="2628559"/>
            <a:ext cx="2257748" cy="9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2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silhouette coefficient</a:t>
            </a:r>
            <a:r>
              <a:rPr lang="en-US" sz="3000" dirty="0" smtClean="0">
                <a:latin typeface="PFDinTextCompPro-Italic"/>
                <a:cs typeface="PFDinTextCompPro-Italic"/>
              </a:rPr>
              <a:t>. For a single </a:t>
            </a:r>
            <a:r>
              <a:rPr lang="en-US" sz="3000" dirty="0" smtClean="0">
                <a:latin typeface="PFDinTextCompPro-Italic"/>
                <a:cs typeface="PFDinTextCompPro-Italic"/>
              </a:rPr>
              <a:t>point, </a:t>
            </a:r>
            <a:r>
              <a:rPr lang="en-US" sz="3000" dirty="0" smtClean="0">
                <a:latin typeface="PFDinTextCompPro-Italic"/>
                <a:cs typeface="PFDinTextCompPro-Italic"/>
              </a:rPr>
              <a:t>this is given by: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 </a:t>
            </a:r>
            <a:r>
              <a:rPr lang="en-US" sz="3000" dirty="0">
                <a:latin typeface="PFDinTextCompPro-Italic"/>
                <a:cs typeface="PFDinTextCompPro-Italic"/>
              </a:rPr>
              <a:t>= The mean distance between a sample and all other points in the next nearest 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1600" dirty="0">
                <a:latin typeface="PFDinTextCompPro-Italic"/>
                <a:cs typeface="PFDinTextCompPro-Italic"/>
              </a:rPr>
              <a:t>Source: </a:t>
            </a:r>
            <a:r>
              <a:rPr lang="en-US" sz="1600" dirty="0" err="1">
                <a:latin typeface="PFDinTextCompPro-Italic"/>
                <a:cs typeface="PFDinTextCompPro-Italic"/>
              </a:rPr>
              <a:t>scikit</a:t>
            </a:r>
            <a:r>
              <a:rPr lang="en-US" sz="1600" dirty="0">
                <a:latin typeface="PFDinTextCompPro-Italic"/>
                <a:cs typeface="PFDinTextCompPro-Italic"/>
              </a:rPr>
              <a:t> </a:t>
            </a:r>
            <a:r>
              <a:rPr lang="en-US" sz="1600" dirty="0" smtClean="0">
                <a:latin typeface="PFDinTextCompPro-Italic"/>
                <a:cs typeface="PFDinTextCompPro-Italic"/>
              </a:rPr>
              <a:t>learn</a:t>
            </a:r>
            <a:endParaRPr lang="en-US" sz="3200" dirty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7390"/>
              </p:ext>
            </p:extLst>
          </p:nvPr>
        </p:nvGraphicFramePr>
        <p:xfrm>
          <a:off x="3233737" y="2324100"/>
          <a:ext cx="236696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4" imgW="990360" imgH="419040" progId="Equation.3">
                  <p:embed/>
                </p:oleObj>
              </mc:Choice>
              <mc:Fallback>
                <p:oleObj name="Equation" r:id="rId4" imgW="990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7" y="2324100"/>
                        <a:ext cx="2366962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3614737" y="2324100"/>
            <a:ext cx="685800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034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Generally, this formula simplifies to the following: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because generally b &gt; a: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499667"/>
              </p:ext>
            </p:extLst>
          </p:nvPr>
        </p:nvGraphicFramePr>
        <p:xfrm>
          <a:off x="3613150" y="2352675"/>
          <a:ext cx="160813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4" imgW="672840" imgH="393480" progId="Equation.3">
                  <p:embed/>
                </p:oleObj>
              </mc:Choice>
              <mc:Fallback>
                <p:oleObj name="Equation" r:id="rId4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2352675"/>
                        <a:ext cx="160813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898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can take values between -1 and 1.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we want separation to be high and cohesion to be low. This corresponds to a value of </a:t>
            </a:r>
            <a:r>
              <a:rPr lang="en-US" sz="2500" i="1" dirty="0" smtClean="0">
                <a:latin typeface="+mn-lt"/>
                <a:cs typeface="PFDinTextCompPro-Italic"/>
              </a:rPr>
              <a:t>SC</a:t>
            </a:r>
            <a:r>
              <a:rPr lang="en-US" sz="3000" dirty="0" smtClean="0">
                <a:latin typeface="PFDinTextCompPro-Italic"/>
                <a:cs typeface="PFDinTextCompPro-Italic"/>
              </a:rPr>
              <a:t> close to +1.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negative silhouette coefficient means the cluster radius is larger than the space between clusters, and thus clusters overlap.</a:t>
            </a:r>
            <a:endParaRPr lang="en-US" sz="25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604314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</a:t>
            </a:r>
            <a:r>
              <a:rPr lang="en-US" sz="3000" dirty="0" smtClean="0">
                <a:latin typeface="PFDinTextCompPro-Italic"/>
                <a:cs typeface="PFDinTextCompPro-Italic"/>
              </a:rPr>
              <a:t>a cluster </a:t>
            </a:r>
            <a:r>
              <a:rPr lang="en-US" sz="3000" dirty="0" smtClean="0">
                <a:latin typeface="PFDinTextCompPro-Italic"/>
                <a:cs typeface="PFDinTextCompPro-Italic"/>
              </a:rPr>
              <a:t>is given by the average silhouette coefficient across all points in </a:t>
            </a:r>
            <a:r>
              <a:rPr lang="en-US" sz="2500" i="1" dirty="0" smtClean="0">
                <a:latin typeface="+mn-lt"/>
                <a:cs typeface="PFDinTextCompPro-Italic"/>
              </a:rPr>
              <a:t>that 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945725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</a:t>
            </a:r>
            <a:r>
              <a:rPr lang="en-US" sz="3000" dirty="0" smtClean="0">
                <a:latin typeface="PFDinTextCompPro-Italic"/>
                <a:cs typeface="PFDinTextCompPro-Italic"/>
              </a:rPr>
              <a:t>a cluster </a:t>
            </a:r>
            <a:r>
              <a:rPr lang="en-US" sz="3000" dirty="0" smtClean="0">
                <a:latin typeface="PFDinTextCompPro-Italic"/>
                <a:cs typeface="PFDinTextCompPro-Italic"/>
              </a:rPr>
              <a:t>is given by the average silhouette coefficient across all points in </a:t>
            </a:r>
            <a:r>
              <a:rPr lang="en-US" sz="2500" i="1" dirty="0" smtClean="0">
                <a:latin typeface="+mn-lt"/>
                <a:cs typeface="PFDinTextCompPro-Italic"/>
              </a:rPr>
              <a:t>that 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points: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51224"/>
              </p:ext>
            </p:extLst>
          </p:nvPr>
        </p:nvGraphicFramePr>
        <p:xfrm>
          <a:off x="3348038" y="3838575"/>
          <a:ext cx="24876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4" imgW="1143000" imgH="431640" progId="Equation.3">
                  <p:embed/>
                </p:oleObj>
              </mc:Choice>
              <mc:Fallback>
                <p:oleObj name="Equation" r:id="rId4" imgW="1143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838575"/>
                        <a:ext cx="2487612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5725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</a:t>
            </a:r>
            <a:r>
              <a:rPr lang="en-US" sz="3000" dirty="0" smtClean="0">
                <a:latin typeface="PFDinTextCompPro-Italic"/>
                <a:cs typeface="PFDinTextCompPro-Italic"/>
              </a:rPr>
              <a:t>a cluster </a:t>
            </a:r>
            <a:r>
              <a:rPr lang="en-US" sz="3000" dirty="0" smtClean="0">
                <a:latin typeface="PFDinTextCompPro-Italic"/>
                <a:cs typeface="PFDinTextCompPro-Italic"/>
              </a:rPr>
              <a:t>is given by the average silhouette coefficient across all points in </a:t>
            </a:r>
            <a:r>
              <a:rPr lang="en-US" sz="2500" i="1" dirty="0" smtClean="0">
                <a:latin typeface="+mn-lt"/>
                <a:cs typeface="PFDinTextCompPro-Italic"/>
              </a:rPr>
              <a:t>that 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points:</a:t>
            </a:r>
          </a:p>
        </p:txBody>
      </p: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7424737" y="3527425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 summary measure of the overall clustering quality.</a:t>
              </a: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641898"/>
              </p:ext>
            </p:extLst>
          </p:nvPr>
        </p:nvGraphicFramePr>
        <p:xfrm>
          <a:off x="3348038" y="3838575"/>
          <a:ext cx="248761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5" imgW="1143000" imgH="431640" progId="Equation.3">
                  <p:embed/>
                </p:oleObj>
              </mc:Choice>
              <mc:Fallback>
                <p:oleObj name="Equation" r:id="rId5" imgW="1143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838575"/>
                        <a:ext cx="2487612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981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</p:txBody>
      </p:sp>
    </p:spTree>
    <p:extLst>
      <p:ext uri="{BB962C8B-B14F-4D97-AF65-F5344CB8AC3E}">
        <p14:creationId xmlns:p14="http://schemas.microsoft.com/office/powerpoint/2010/main" val="2458027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870772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computing the SC for different values of k.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Another commonly used metric is the within sum of squared errors</a:t>
            </a:r>
          </a:p>
        </p:txBody>
      </p:sp>
    </p:spTree>
    <p:extLst>
      <p:ext uri="{BB962C8B-B14F-4D97-AF65-F5344CB8AC3E}">
        <p14:creationId xmlns:p14="http://schemas.microsoft.com/office/powerpoint/2010/main" val="190576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Ultimately, cluster validation and clustering in general are suggestive techniques that rely on human interpretation to be meaningful.</a:t>
            </a:r>
          </a:p>
        </p:txBody>
      </p:sp>
    </p:spTree>
    <p:extLst>
      <p:ext uri="{BB962C8B-B14F-4D97-AF65-F5344CB8AC3E}">
        <p14:creationId xmlns:p14="http://schemas.microsoft.com/office/powerpoint/2010/main" val="330860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3278142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</p:txBody>
      </p:sp>
    </p:spTree>
    <p:extLst>
      <p:ext uri="{BB962C8B-B14F-4D97-AF65-F5344CB8AC3E}">
        <p14:creationId xmlns:p14="http://schemas.microsoft.com/office/powerpoint/2010/main" val="2791761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Weaknesses: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However, K-means is highly scale dependent, and may produce misleading results for data with widely varying shapes and densities.</a:t>
            </a:r>
          </a:p>
        </p:txBody>
      </p:sp>
    </p:spTree>
    <p:extLst>
      <p:ext uri="{BB962C8B-B14F-4D97-AF65-F5344CB8AC3E}">
        <p14:creationId xmlns:p14="http://schemas.microsoft.com/office/powerpoint/2010/main" val="3591379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Ex: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6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</p:txBody>
      </p:sp>
    </p:spTree>
    <p:extLst>
      <p:ext uri="{BB962C8B-B14F-4D97-AF65-F5344CB8AC3E}">
        <p14:creationId xmlns:p14="http://schemas.microsoft.com/office/powerpoint/2010/main" val="388538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</p:txBody>
      </p:sp>
    </p:spTree>
    <p:extLst>
      <p:ext uri="{BB962C8B-B14F-4D97-AF65-F5344CB8AC3E}">
        <p14:creationId xmlns:p14="http://schemas.microsoft.com/office/powerpoint/2010/main" val="411601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general, greater similarity between points leads to better clustering.</a:t>
            </a:r>
          </a:p>
        </p:txBody>
      </p:sp>
    </p:spTree>
    <p:extLst>
      <p:ext uri="{BB962C8B-B14F-4D97-AF65-F5344CB8AC3E}">
        <p14:creationId xmlns:p14="http://schemas.microsoft.com/office/powerpoint/2010/main" val="3876818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27233</TotalTime>
  <Pages>0</Pages>
  <Words>2512</Words>
  <Characters>0</Characters>
  <Application>Microsoft Office PowerPoint</Application>
  <PresentationFormat>Custom</PresentationFormat>
  <Lines>0</Lines>
  <Paragraphs>501</Paragraphs>
  <Slides>62</Slides>
  <Notes>62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GA_Instructor_Template_Deck</vt:lpstr>
      <vt:lpstr>Agenda</vt:lpstr>
      <vt:lpstr>Equation</vt:lpstr>
      <vt:lpstr>Microsoft Equation 3.0</vt:lpstr>
      <vt:lpstr>INTRO to DATA SCIENCE Cluster ANALYSIS</vt:lpstr>
      <vt:lpstr> I.  cluster analysis II.  The K-means Algorithm III.  Choosing K IV.  Example</vt:lpstr>
      <vt:lpstr> I. 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Cluster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Ex: k-means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Davis, Josiah</cp:lastModifiedBy>
  <cp:revision>4597</cp:revision>
  <cp:lastPrinted>2013-04-09T17:14:22Z</cp:lastPrinted>
  <dcterms:modified xsi:type="dcterms:W3CDTF">2015-04-04T10:57:08Z</dcterms:modified>
</cp:coreProperties>
</file>